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Lst>
  <p:sldSz cx="7772400" cy="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70" d="100"/>
          <a:sy n="70" d="100"/>
        </p:scale>
        <p:origin x="2371" y="58"/>
      </p:cViewPr>
      <p:guideLst>
        <p:guide orient="horz" pos="2880"/>
        <p:guide pos="244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2840569"/>
            <a:ext cx="660654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181600"/>
            <a:ext cx="544068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644DBE-D546-42BC-8DE0-529D0B51B397}"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3BD9BF-D506-4DE7-8F94-18D7E20C75C7}" type="slidenum">
              <a:rPr lang="en-US" smtClean="0"/>
              <a:t>‹#›</a:t>
            </a:fld>
            <a:endParaRPr lang="en-US"/>
          </a:p>
        </p:txBody>
      </p:sp>
    </p:spTree>
    <p:extLst>
      <p:ext uri="{BB962C8B-B14F-4D97-AF65-F5344CB8AC3E}">
        <p14:creationId xmlns:p14="http://schemas.microsoft.com/office/powerpoint/2010/main" val="3134592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644DBE-D546-42BC-8DE0-529D0B51B397}"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3BD9BF-D506-4DE7-8F94-18D7E20C75C7}" type="slidenum">
              <a:rPr lang="en-US" smtClean="0"/>
              <a:t>‹#›</a:t>
            </a:fld>
            <a:endParaRPr lang="en-US"/>
          </a:p>
        </p:txBody>
      </p:sp>
    </p:spTree>
    <p:extLst>
      <p:ext uri="{BB962C8B-B14F-4D97-AF65-F5344CB8AC3E}">
        <p14:creationId xmlns:p14="http://schemas.microsoft.com/office/powerpoint/2010/main" val="2494491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34990" y="366186"/>
            <a:ext cx="174879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8620" y="366186"/>
            <a:ext cx="511683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644DBE-D546-42BC-8DE0-529D0B51B397}"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3BD9BF-D506-4DE7-8F94-18D7E20C75C7}" type="slidenum">
              <a:rPr lang="en-US" smtClean="0"/>
              <a:t>‹#›</a:t>
            </a:fld>
            <a:endParaRPr lang="en-US"/>
          </a:p>
        </p:txBody>
      </p:sp>
    </p:spTree>
    <p:extLst>
      <p:ext uri="{BB962C8B-B14F-4D97-AF65-F5344CB8AC3E}">
        <p14:creationId xmlns:p14="http://schemas.microsoft.com/office/powerpoint/2010/main" val="1101878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644DBE-D546-42BC-8DE0-529D0B51B397}"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3BD9BF-D506-4DE7-8F94-18D7E20C75C7}" type="slidenum">
              <a:rPr lang="en-US" smtClean="0"/>
              <a:t>‹#›</a:t>
            </a:fld>
            <a:endParaRPr lang="en-US"/>
          </a:p>
        </p:txBody>
      </p:sp>
    </p:spTree>
    <p:extLst>
      <p:ext uri="{BB962C8B-B14F-4D97-AF65-F5344CB8AC3E}">
        <p14:creationId xmlns:p14="http://schemas.microsoft.com/office/powerpoint/2010/main" val="4241167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5875867"/>
            <a:ext cx="660654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3875619"/>
            <a:ext cx="660654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644DBE-D546-42BC-8DE0-529D0B51B397}" type="datetimeFigureOut">
              <a:rPr lang="en-US" smtClean="0"/>
              <a:t>10/31/2016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3BD9BF-D506-4DE7-8F94-18D7E20C75C7}" type="slidenum">
              <a:rPr lang="en-US" smtClean="0"/>
              <a:t>‹#›</a:t>
            </a:fld>
            <a:endParaRPr lang="en-US"/>
          </a:p>
        </p:txBody>
      </p:sp>
    </p:spTree>
    <p:extLst>
      <p:ext uri="{BB962C8B-B14F-4D97-AF65-F5344CB8AC3E}">
        <p14:creationId xmlns:p14="http://schemas.microsoft.com/office/powerpoint/2010/main" val="487609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8620" y="2133602"/>
            <a:ext cx="343281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50970" y="2133602"/>
            <a:ext cx="343281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644DBE-D546-42BC-8DE0-529D0B51B397}"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3BD9BF-D506-4DE7-8F94-18D7E20C75C7}" type="slidenum">
              <a:rPr lang="en-US" smtClean="0"/>
              <a:t>‹#›</a:t>
            </a:fld>
            <a:endParaRPr lang="en-US"/>
          </a:p>
        </p:txBody>
      </p:sp>
    </p:spTree>
    <p:extLst>
      <p:ext uri="{BB962C8B-B14F-4D97-AF65-F5344CB8AC3E}">
        <p14:creationId xmlns:p14="http://schemas.microsoft.com/office/powerpoint/2010/main" val="2534632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046817"/>
            <a:ext cx="3434160"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0" y="2899833"/>
            <a:ext cx="3434160"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046817"/>
            <a:ext cx="3435508"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272" y="2899833"/>
            <a:ext cx="3435508"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644DBE-D546-42BC-8DE0-529D0B51B397}" type="datetimeFigureOut">
              <a:rPr lang="en-US" smtClean="0"/>
              <a:t>10/31/2016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3BD9BF-D506-4DE7-8F94-18D7E20C75C7}" type="slidenum">
              <a:rPr lang="en-US" smtClean="0"/>
              <a:t>‹#›</a:t>
            </a:fld>
            <a:endParaRPr lang="en-US"/>
          </a:p>
        </p:txBody>
      </p:sp>
    </p:spTree>
    <p:extLst>
      <p:ext uri="{BB962C8B-B14F-4D97-AF65-F5344CB8AC3E}">
        <p14:creationId xmlns:p14="http://schemas.microsoft.com/office/powerpoint/2010/main" val="63510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644DBE-D546-42BC-8DE0-529D0B51B397}" type="datetimeFigureOut">
              <a:rPr lang="en-US" smtClean="0"/>
              <a:t>10/31/2016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3BD9BF-D506-4DE7-8F94-18D7E20C75C7}" type="slidenum">
              <a:rPr lang="en-US" smtClean="0"/>
              <a:t>‹#›</a:t>
            </a:fld>
            <a:endParaRPr lang="en-US"/>
          </a:p>
        </p:txBody>
      </p:sp>
    </p:spTree>
    <p:extLst>
      <p:ext uri="{BB962C8B-B14F-4D97-AF65-F5344CB8AC3E}">
        <p14:creationId xmlns:p14="http://schemas.microsoft.com/office/powerpoint/2010/main" val="2480614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644DBE-D546-42BC-8DE0-529D0B51B397}" type="datetimeFigureOut">
              <a:rPr lang="en-US" smtClean="0"/>
              <a:t>10/31/2016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3BD9BF-D506-4DE7-8F94-18D7E20C75C7}" type="slidenum">
              <a:rPr lang="en-US" smtClean="0"/>
              <a:t>‹#›</a:t>
            </a:fld>
            <a:endParaRPr lang="en-US"/>
          </a:p>
        </p:txBody>
      </p:sp>
    </p:spTree>
    <p:extLst>
      <p:ext uri="{BB962C8B-B14F-4D97-AF65-F5344CB8AC3E}">
        <p14:creationId xmlns:p14="http://schemas.microsoft.com/office/powerpoint/2010/main" val="1943946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364067"/>
            <a:ext cx="2557066"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793" y="364068"/>
            <a:ext cx="4344988"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1" y="1913468"/>
            <a:ext cx="2557066"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644DBE-D546-42BC-8DE0-529D0B51B397}"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3BD9BF-D506-4DE7-8F94-18D7E20C75C7}" type="slidenum">
              <a:rPr lang="en-US" smtClean="0"/>
              <a:t>‹#›</a:t>
            </a:fld>
            <a:endParaRPr lang="en-US"/>
          </a:p>
        </p:txBody>
      </p:sp>
    </p:spTree>
    <p:extLst>
      <p:ext uri="{BB962C8B-B14F-4D97-AF65-F5344CB8AC3E}">
        <p14:creationId xmlns:p14="http://schemas.microsoft.com/office/powerpoint/2010/main" val="2908509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6400801"/>
            <a:ext cx="466344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3445" y="817033"/>
            <a:ext cx="466344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156452"/>
            <a:ext cx="466344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644DBE-D546-42BC-8DE0-529D0B51B397}" type="datetimeFigureOut">
              <a:rPr lang="en-US" smtClean="0"/>
              <a:t>10/31/2016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3BD9BF-D506-4DE7-8F94-18D7E20C75C7}" type="slidenum">
              <a:rPr lang="en-US" smtClean="0"/>
              <a:t>‹#›</a:t>
            </a:fld>
            <a:endParaRPr lang="en-US"/>
          </a:p>
        </p:txBody>
      </p:sp>
    </p:spTree>
    <p:extLst>
      <p:ext uri="{BB962C8B-B14F-4D97-AF65-F5344CB8AC3E}">
        <p14:creationId xmlns:p14="http://schemas.microsoft.com/office/powerpoint/2010/main" val="2189767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366184"/>
            <a:ext cx="699516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133602"/>
            <a:ext cx="699516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8475135"/>
            <a:ext cx="181356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7644DBE-D546-42BC-8DE0-529D0B51B397}" type="datetimeFigureOut">
              <a:rPr lang="en-US" smtClean="0"/>
              <a:t>10/31/2016</a:t>
            </a:fld>
            <a:endParaRPr lang="en-US"/>
          </a:p>
        </p:txBody>
      </p:sp>
      <p:sp>
        <p:nvSpPr>
          <p:cNvPr id="5" name="Footer Placeholder 4"/>
          <p:cNvSpPr>
            <a:spLocks noGrp="1"/>
          </p:cNvSpPr>
          <p:nvPr>
            <p:ph type="ftr" sz="quarter" idx="3"/>
          </p:nvPr>
        </p:nvSpPr>
        <p:spPr>
          <a:xfrm>
            <a:off x="2655570" y="8475135"/>
            <a:ext cx="246126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8475135"/>
            <a:ext cx="181356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93BD9BF-D506-4DE7-8F94-18D7E20C75C7}" type="slidenum">
              <a:rPr lang="en-US" smtClean="0"/>
              <a:t>‹#›</a:t>
            </a:fld>
            <a:endParaRPr lang="en-US"/>
          </a:p>
        </p:txBody>
      </p:sp>
    </p:spTree>
    <p:extLst>
      <p:ext uri="{BB962C8B-B14F-4D97-AF65-F5344CB8AC3E}">
        <p14:creationId xmlns:p14="http://schemas.microsoft.com/office/powerpoint/2010/main" val="2613541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2372" y="99153"/>
            <a:ext cx="5345580" cy="82626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5556174" y="99153"/>
            <a:ext cx="2097610" cy="82626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81000" y="1079380"/>
            <a:ext cx="4093029" cy="4616648"/>
          </a:xfrm>
          <a:prstGeom prst="rect">
            <a:avLst/>
          </a:prstGeom>
          <a:noFill/>
        </p:spPr>
        <p:txBody>
          <a:bodyPr wrap="square" rtlCol="0">
            <a:spAutoFit/>
          </a:bodyPr>
          <a:lstStyle/>
          <a:p>
            <a:r>
              <a:rPr lang="en-US" sz="1400" dirty="0" smtClean="0">
                <a:solidFill>
                  <a:schemeClr val="tx1">
                    <a:lumMod val="95000"/>
                    <a:lumOff val="5000"/>
                  </a:schemeClr>
                </a:solidFill>
                <a:latin typeface="Century" panose="02040604050505020304" pitchFamily="18" charset="0"/>
              </a:rPr>
              <a:t>TrueView </a:t>
            </a:r>
            <a:r>
              <a:rPr lang="en-US" sz="1400" dirty="0">
                <a:solidFill>
                  <a:schemeClr val="tx1">
                    <a:lumMod val="95000"/>
                    <a:lumOff val="5000"/>
                  </a:schemeClr>
                </a:solidFill>
                <a:latin typeface="Century" panose="02040604050505020304" pitchFamily="18" charset="0"/>
              </a:rPr>
              <a:t>ads differ from traditional pre-roll video ads because they allow viewers to skip ads after 5 seconds, which means that it only counts against your budget when it’s viewed through to completion. Viewers see videos they're curious about, and you get more views from an audience you know is interested!</a:t>
            </a:r>
          </a:p>
          <a:p>
            <a:endParaRPr lang="en-US" sz="1400" dirty="0">
              <a:solidFill>
                <a:schemeClr val="tx1">
                  <a:lumMod val="95000"/>
                  <a:lumOff val="5000"/>
                </a:schemeClr>
              </a:solidFill>
              <a:latin typeface="Century" panose="02040604050505020304" pitchFamily="18" charset="0"/>
            </a:endParaRPr>
          </a:p>
          <a:p>
            <a:r>
              <a:rPr lang="en-US" sz="1400" dirty="0">
                <a:solidFill>
                  <a:schemeClr val="tx1">
                    <a:lumMod val="95000"/>
                    <a:lumOff val="5000"/>
                  </a:schemeClr>
                </a:solidFill>
                <a:latin typeface="Century" panose="02040604050505020304" pitchFamily="18" charset="0"/>
              </a:rPr>
              <a:t>YouTube TrueView Ad Campaigns Include:</a:t>
            </a:r>
          </a:p>
          <a:p>
            <a:pPr marL="171450" indent="-171450">
              <a:buFont typeface="Arial" panose="020B0604020202020204" pitchFamily="34" charset="0"/>
              <a:buChar char="•"/>
            </a:pPr>
            <a:r>
              <a:rPr lang="en-US" sz="1400" dirty="0">
                <a:solidFill>
                  <a:schemeClr val="tx1">
                    <a:lumMod val="95000"/>
                    <a:lumOff val="5000"/>
                  </a:schemeClr>
                </a:solidFill>
                <a:latin typeface="Century" panose="02040604050505020304" pitchFamily="18" charset="0"/>
              </a:rPr>
              <a:t>In-stream ads play before or during another video from a YouTube partner. Viewers see five seconds of your video and then have the choice to keep watching or skip it. </a:t>
            </a:r>
          </a:p>
          <a:p>
            <a:pPr marL="171450" indent="-171450">
              <a:buFont typeface="Arial" panose="020B0604020202020204" pitchFamily="34" charset="0"/>
              <a:buChar char="•"/>
            </a:pPr>
            <a:r>
              <a:rPr lang="en-US" sz="1400" dirty="0">
                <a:solidFill>
                  <a:schemeClr val="tx1">
                    <a:lumMod val="95000"/>
                    <a:lumOff val="5000"/>
                  </a:schemeClr>
                </a:solidFill>
                <a:latin typeface="Century" panose="02040604050505020304" pitchFamily="18" charset="0"/>
              </a:rPr>
              <a:t>Your budget is used when a viewer watches for at least 30 seconds or to the end of the video (whichever is shorter) or clicks on a card or other elements of your in-stream creative. </a:t>
            </a:r>
          </a:p>
          <a:p>
            <a:pPr marL="171450" indent="-171450">
              <a:buFont typeface="Arial" panose="020B0604020202020204" pitchFamily="34" charset="0"/>
              <a:buChar char="•"/>
            </a:pPr>
            <a:r>
              <a:rPr lang="en-US" sz="1400" dirty="0">
                <a:solidFill>
                  <a:schemeClr val="tx1">
                    <a:lumMod val="95000"/>
                    <a:lumOff val="5000"/>
                  </a:schemeClr>
                </a:solidFill>
                <a:latin typeface="Century" panose="02040604050505020304" pitchFamily="18" charset="0"/>
              </a:rPr>
              <a:t>Your ad message runs as a :15 or :30 video, which also lives on YouTube</a:t>
            </a:r>
          </a:p>
          <a:p>
            <a:endParaRPr lang="en-US" sz="1400" dirty="0">
              <a:solidFill>
                <a:schemeClr val="tx1">
                  <a:lumMod val="95000"/>
                  <a:lumOff val="5000"/>
                </a:schemeClr>
              </a:solidFill>
              <a:latin typeface="Century" panose="02040604050505020304" pitchFamily="18" charset="0"/>
            </a:endParaRPr>
          </a:p>
        </p:txBody>
      </p:sp>
      <p:sp>
        <p:nvSpPr>
          <p:cNvPr id="5" name="TextBox 4"/>
          <p:cNvSpPr txBox="1"/>
          <p:nvPr/>
        </p:nvSpPr>
        <p:spPr>
          <a:xfrm>
            <a:off x="215900" y="189119"/>
            <a:ext cx="4353436" cy="646331"/>
          </a:xfrm>
          <a:prstGeom prst="rect">
            <a:avLst/>
          </a:prstGeom>
          <a:noFill/>
        </p:spPr>
        <p:txBody>
          <a:bodyPr wrap="none" rtlCol="0">
            <a:spAutoFit/>
          </a:bodyPr>
          <a:lstStyle/>
          <a:p>
            <a:r>
              <a:rPr lang="en-US" sz="2400" b="1" dirty="0" smtClean="0">
                <a:solidFill>
                  <a:schemeClr val="bg1"/>
                </a:solidFill>
                <a:latin typeface="+mj-lt"/>
              </a:rPr>
              <a:t>YOUTUBE TRUEVIEW</a:t>
            </a:r>
          </a:p>
          <a:p>
            <a:r>
              <a:rPr lang="en-US" sz="1200" b="1" dirty="0">
                <a:solidFill>
                  <a:schemeClr val="bg1"/>
                </a:solidFill>
              </a:rPr>
              <a:t>Enhance your existing TV buy with targeted digital video on YouTube!</a:t>
            </a:r>
          </a:p>
        </p:txBody>
      </p:sp>
      <p:cxnSp>
        <p:nvCxnSpPr>
          <p:cNvPr id="7" name="Straight Connector 6"/>
          <p:cNvCxnSpPr/>
          <p:nvPr/>
        </p:nvCxnSpPr>
        <p:spPr>
          <a:xfrm>
            <a:off x="274320" y="5500749"/>
            <a:ext cx="7231380" cy="0"/>
          </a:xfrm>
          <a:prstGeom prst="line">
            <a:avLst/>
          </a:prstGeom>
          <a:ln w="19050">
            <a:solidFill>
              <a:schemeClr val="tx2">
                <a:lumMod val="60000"/>
                <a:lumOff val="40000"/>
              </a:schemeClr>
            </a:solidFill>
            <a:prstDash val="sysDot"/>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274320" y="5653093"/>
            <a:ext cx="7231380" cy="275067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523810" y="6082167"/>
            <a:ext cx="3428491" cy="1600438"/>
          </a:xfrm>
          <a:prstGeom prst="rect">
            <a:avLst/>
          </a:prstGeom>
          <a:noFill/>
        </p:spPr>
        <p:txBody>
          <a:bodyPr wrap="square" rtlCol="0">
            <a:spAutoFit/>
          </a:bodyPr>
          <a:lstStyle/>
          <a:p>
            <a:pPr marL="182880" indent="-182880">
              <a:buFont typeface="Arial" panose="020B0604020202020204" pitchFamily="34" charset="0"/>
              <a:buChar char="•"/>
            </a:pPr>
            <a:r>
              <a:rPr lang="en-US" sz="1400" dirty="0" smtClean="0"/>
              <a:t>Expand the reach of your TV Commercials</a:t>
            </a:r>
          </a:p>
          <a:p>
            <a:pPr marL="182880" indent="-182880">
              <a:buFont typeface="Arial" panose="020B0604020202020204" pitchFamily="34" charset="0"/>
              <a:buChar char="•"/>
            </a:pPr>
            <a:r>
              <a:rPr lang="en-US" sz="1400" dirty="0" smtClean="0"/>
              <a:t>Increase brand awareness</a:t>
            </a:r>
            <a:endParaRPr lang="en-US" sz="1400" dirty="0"/>
          </a:p>
          <a:p>
            <a:pPr marL="182880" indent="-182880">
              <a:buFont typeface="Arial" panose="020B0604020202020204" pitchFamily="34" charset="0"/>
              <a:buChar char="•"/>
            </a:pPr>
            <a:r>
              <a:rPr lang="en-US" sz="1400" dirty="0"/>
              <a:t>Maximize exposure by targeting your </a:t>
            </a:r>
            <a:br>
              <a:rPr lang="en-US" sz="1400" dirty="0"/>
            </a:br>
            <a:r>
              <a:rPr lang="en-US" sz="1400" dirty="0"/>
              <a:t>best audience </a:t>
            </a:r>
          </a:p>
          <a:p>
            <a:pPr marL="182880" indent="-182880">
              <a:buFont typeface="Arial" panose="020B0604020202020204" pitchFamily="34" charset="0"/>
              <a:buChar char="•"/>
            </a:pPr>
            <a:r>
              <a:rPr lang="en-US" sz="1400" dirty="0"/>
              <a:t>Drive engagement and traffic to </a:t>
            </a:r>
            <a:br>
              <a:rPr lang="en-US" sz="1400" dirty="0"/>
            </a:br>
            <a:r>
              <a:rPr lang="en-US" sz="1400" dirty="0"/>
              <a:t>your website </a:t>
            </a:r>
          </a:p>
          <a:p>
            <a:endParaRPr lang="en-US" sz="1400" dirty="0"/>
          </a:p>
        </p:txBody>
      </p:sp>
      <p:sp>
        <p:nvSpPr>
          <p:cNvPr id="13" name="TextBox 12"/>
          <p:cNvSpPr txBox="1"/>
          <p:nvPr/>
        </p:nvSpPr>
        <p:spPr>
          <a:xfrm>
            <a:off x="461609" y="5730600"/>
            <a:ext cx="4340645" cy="338554"/>
          </a:xfrm>
          <a:prstGeom prst="rect">
            <a:avLst/>
          </a:prstGeom>
          <a:noFill/>
        </p:spPr>
        <p:txBody>
          <a:bodyPr wrap="square" rtlCol="0">
            <a:spAutoFit/>
          </a:bodyPr>
          <a:lstStyle/>
          <a:p>
            <a:r>
              <a:rPr lang="en-US" sz="1600" b="1" dirty="0" smtClean="0"/>
              <a:t>BENEFITS OF YOUTUBE TRUEVIEW CAMPAIGNS</a:t>
            </a:r>
            <a:endParaRPr lang="en-US" sz="1600" b="1" dirty="0"/>
          </a:p>
        </p:txBody>
      </p:sp>
      <p:pic>
        <p:nvPicPr>
          <p:cNvPr id="5122" name="Picture 2" descr="C:\Users\stlmcgia\Google Drive\AMPLIFIED\Corporate Training\The Amplified Brand\Icons\1-Color\Web Dev Design\web-dev.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4101" y="342073"/>
            <a:ext cx="1493771" cy="386876"/>
          </a:xfrm>
          <a:prstGeom prst="rect">
            <a:avLst/>
          </a:prstGeom>
          <a:noFill/>
          <a:extLst>
            <a:ext uri="{909E8E84-426E-40DD-AFC4-6F175D3DCCD1}">
              <a14:hiddenFill xmlns:a14="http://schemas.microsoft.com/office/drawing/2010/main">
                <a:solidFill>
                  <a:srgbClr val="FFFFFF"/>
                </a:solidFill>
              </a14:hiddenFill>
            </a:ext>
          </a:extLst>
        </p:spPr>
      </p:pic>
      <p:sp>
        <p:nvSpPr>
          <p:cNvPr id="22" name="TextBox 21"/>
          <p:cNvSpPr txBox="1"/>
          <p:nvPr/>
        </p:nvSpPr>
        <p:spPr>
          <a:xfrm>
            <a:off x="4068353" y="6082167"/>
            <a:ext cx="3428491" cy="1600438"/>
          </a:xfrm>
          <a:prstGeom prst="rect">
            <a:avLst/>
          </a:prstGeom>
          <a:noFill/>
        </p:spPr>
        <p:txBody>
          <a:bodyPr wrap="square" rtlCol="0">
            <a:spAutoFit/>
          </a:bodyPr>
          <a:lstStyle/>
          <a:p>
            <a:pPr marL="182880" indent="-182880">
              <a:buFont typeface="Arial" panose="020B0604020202020204" pitchFamily="34" charset="0"/>
              <a:buChar char="•"/>
            </a:pPr>
            <a:r>
              <a:rPr lang="en-US" sz="1400" dirty="0"/>
              <a:t>Build a new customer </a:t>
            </a:r>
            <a:r>
              <a:rPr lang="en-US" sz="1400" dirty="0" smtClean="0"/>
              <a:t>base</a:t>
            </a:r>
          </a:p>
          <a:p>
            <a:pPr marL="182880" indent="-182880">
              <a:buFont typeface="Arial" panose="020B0604020202020204" pitchFamily="34" charset="0"/>
              <a:buChar char="•"/>
            </a:pPr>
            <a:r>
              <a:rPr lang="en-US" sz="1400" dirty="0" smtClean="0"/>
              <a:t>Video Ads create an increase </a:t>
            </a:r>
            <a:r>
              <a:rPr lang="en-US" sz="1400" dirty="0"/>
              <a:t>in key metrics later in the </a:t>
            </a:r>
            <a:r>
              <a:rPr lang="en-US" sz="1400" dirty="0" smtClean="0"/>
              <a:t>consumer’s journey</a:t>
            </a:r>
            <a:endParaRPr lang="en-US" sz="1400" dirty="0"/>
          </a:p>
          <a:p>
            <a:pPr marL="182880" indent="-182880">
              <a:buFont typeface="Arial" panose="020B0604020202020204" pitchFamily="34" charset="0"/>
              <a:buChar char="•"/>
            </a:pPr>
            <a:r>
              <a:rPr lang="en-US" sz="1400" dirty="0"/>
              <a:t>Video Ads Drive Consideration, Favorability, Purchase Intent, </a:t>
            </a:r>
            <a:r>
              <a:rPr lang="en-US" sz="1400" dirty="0" smtClean="0"/>
              <a:t>and </a:t>
            </a:r>
            <a:r>
              <a:rPr lang="en-US" sz="1400" dirty="0"/>
              <a:t>Sales </a:t>
            </a:r>
            <a:endParaRPr lang="en-US" sz="1400" dirty="0" smtClean="0"/>
          </a:p>
          <a:p>
            <a:pPr marL="182880" indent="-182880">
              <a:buFont typeface="Arial" panose="020B0604020202020204" pitchFamily="34" charset="0"/>
              <a:buChar char="•"/>
            </a:pPr>
            <a:endParaRPr lang="en-US" sz="1400" dirty="0"/>
          </a:p>
          <a:p>
            <a:pPr marL="182880" indent="-182880">
              <a:buFont typeface="Arial" panose="020B0604020202020204" pitchFamily="34" charset="0"/>
              <a:buChar char="•"/>
            </a:pPr>
            <a:endParaRPr lang="en-US" sz="1400" dirty="0"/>
          </a:p>
        </p:txBody>
      </p:sp>
      <p:pic>
        <p:nvPicPr>
          <p:cNvPr id="17" name="Picture 8" descr="https://i.ytimg.com/vi/4mfdTpFThhw/maxresdefault.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953" r="37433"/>
          <a:stretch/>
        </p:blipFill>
        <p:spPr bwMode="auto">
          <a:xfrm>
            <a:off x="4508573" y="1461225"/>
            <a:ext cx="2988271" cy="3030445"/>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461608" y="7937450"/>
            <a:ext cx="7035236" cy="307777"/>
          </a:xfrm>
          <a:prstGeom prst="rect">
            <a:avLst/>
          </a:prstGeom>
          <a:noFill/>
        </p:spPr>
        <p:txBody>
          <a:bodyPr wrap="square" rtlCol="0">
            <a:spAutoFit/>
          </a:bodyPr>
          <a:lstStyle/>
          <a:p>
            <a:pPr marL="182880" indent="-182880">
              <a:buFont typeface="Arial" panose="020B0604020202020204" pitchFamily="34" charset="0"/>
              <a:buChar char="•"/>
            </a:pPr>
            <a:r>
              <a:rPr lang="en-US" sz="1400" dirty="0" smtClean="0"/>
              <a:t>Demographic, Geography, Interest, Keyword, Specific Channel, and Topic</a:t>
            </a:r>
            <a:endParaRPr lang="en-US" sz="1400" dirty="0" smtClean="0"/>
          </a:p>
        </p:txBody>
      </p:sp>
      <p:sp>
        <p:nvSpPr>
          <p:cNvPr id="16" name="TextBox 15"/>
          <p:cNvSpPr txBox="1"/>
          <p:nvPr/>
        </p:nvSpPr>
        <p:spPr>
          <a:xfrm>
            <a:off x="523810" y="7639670"/>
            <a:ext cx="4340645" cy="338554"/>
          </a:xfrm>
          <a:prstGeom prst="rect">
            <a:avLst/>
          </a:prstGeom>
          <a:noFill/>
        </p:spPr>
        <p:txBody>
          <a:bodyPr wrap="square" rtlCol="0">
            <a:spAutoFit/>
          </a:bodyPr>
          <a:lstStyle/>
          <a:p>
            <a:r>
              <a:rPr lang="en-US" sz="1600" b="1" dirty="0" smtClean="0"/>
              <a:t>TARGETING </a:t>
            </a:r>
            <a:r>
              <a:rPr lang="en-US" sz="1600" b="1" dirty="0" smtClean="0"/>
              <a:t>OPTIONS:</a:t>
            </a:r>
            <a:endParaRPr lang="en-US" sz="1600" b="1"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63637" y="8541953"/>
            <a:ext cx="851189" cy="319196"/>
          </a:xfrm>
          <a:prstGeom prst="rect">
            <a:avLst/>
          </a:prstGeom>
        </p:spPr>
      </p:pic>
    </p:spTree>
    <p:extLst>
      <p:ext uri="{BB962C8B-B14F-4D97-AF65-F5344CB8AC3E}">
        <p14:creationId xmlns:p14="http://schemas.microsoft.com/office/powerpoint/2010/main" val="2415863145"/>
      </p:ext>
    </p:extLst>
  </p:cSld>
  <p:clrMapOvr>
    <a:masterClrMapping/>
  </p:clrMapOvr>
</p:sld>
</file>

<file path=ppt/theme/theme1.xml><?xml version="1.0" encoding="utf-8"?>
<a:theme xmlns:a="http://schemas.openxmlformats.org/drawingml/2006/main" name="Office Theme">
  <a:themeElements>
    <a:clrScheme name="Amplified Digital">
      <a:dk1>
        <a:sysClr val="windowText" lastClr="000000"/>
      </a:dk1>
      <a:lt1>
        <a:sysClr val="window" lastClr="FFFFFF"/>
      </a:lt1>
      <a:dk2>
        <a:srgbClr val="555658"/>
      </a:dk2>
      <a:lt2>
        <a:srgbClr val="EEEAEB"/>
      </a:lt2>
      <a:accent1>
        <a:srgbClr val="8DC63F"/>
      </a:accent1>
      <a:accent2>
        <a:srgbClr val="CA1D60"/>
      </a:accent2>
      <a:accent3>
        <a:srgbClr val="26AEBF"/>
      </a:accent3>
      <a:accent4>
        <a:srgbClr val="042C47"/>
      </a:accent4>
      <a:accent5>
        <a:srgbClr val="8DC63F"/>
      </a:accent5>
      <a:accent6>
        <a:srgbClr val="CA1D60"/>
      </a:accent6>
      <a:hlink>
        <a:srgbClr val="26AEBF"/>
      </a:hlink>
      <a:folHlink>
        <a:srgbClr val="042C47"/>
      </a:folHlink>
    </a:clrScheme>
    <a:fontScheme name="AD">
      <a:majorFont>
        <a:latin typeface="Century Gothic"/>
        <a:ea typeface=""/>
        <a:cs typeface=""/>
      </a:majorFont>
      <a:minorFont>
        <a:latin typeface="Calibri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614</TotalTime>
  <Words>229</Words>
  <Application>Microsoft Office PowerPoint</Application>
  <PresentationFormat>Custom</PresentationFormat>
  <Paragraphs>18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 Light</vt:lpstr>
      <vt:lpstr>Century</vt:lpstr>
      <vt:lpstr>Century Gothic</vt:lpstr>
      <vt:lpstr>Office Theme</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McGinnis</dc:creator>
  <cp:lastModifiedBy>Amanda McGinnis</cp:lastModifiedBy>
  <cp:revision>72</cp:revision>
  <dcterms:created xsi:type="dcterms:W3CDTF">2015-11-03T21:07:43Z</dcterms:created>
  <dcterms:modified xsi:type="dcterms:W3CDTF">2016-10-31T20:33:26Z</dcterms:modified>
</cp:coreProperties>
</file>