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7772400" cy="91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44" d="100"/>
          <a:sy n="44" d="100"/>
        </p:scale>
        <p:origin x="1632" y="53"/>
      </p:cViewPr>
      <p:guideLst>
        <p:guide orient="horz" pos="2880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2840569"/>
            <a:ext cx="660654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181600"/>
            <a:ext cx="544068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9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9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366186"/>
            <a:ext cx="174879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366186"/>
            <a:ext cx="511683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7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6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5875867"/>
            <a:ext cx="660654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3875619"/>
            <a:ext cx="660654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0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133602"/>
            <a:ext cx="343281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133602"/>
            <a:ext cx="343281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3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046817"/>
            <a:ext cx="343416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2899833"/>
            <a:ext cx="343416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046817"/>
            <a:ext cx="343550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2899833"/>
            <a:ext cx="343550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1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4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364067"/>
            <a:ext cx="255706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364068"/>
            <a:ext cx="4344988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1913468"/>
            <a:ext cx="255706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09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6400801"/>
            <a:ext cx="466344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17033"/>
            <a:ext cx="466344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156452"/>
            <a:ext cx="466344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67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366184"/>
            <a:ext cx="699516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133602"/>
            <a:ext cx="699516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8475135"/>
            <a:ext cx="181356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44DBE-D546-42BC-8DE0-529D0B51B397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8475135"/>
            <a:ext cx="246126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8475135"/>
            <a:ext cx="181356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4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372" y="99153"/>
            <a:ext cx="5345580" cy="8262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556174" y="99153"/>
            <a:ext cx="2097610" cy="8262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708" y="1081948"/>
            <a:ext cx="71318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The way your business appears is only part of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your brand’s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message. Each piece of your marketing has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an impact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— logo, website, social media, ad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campaigns —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and it has to work together to leave an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impression on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consumers.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Our team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of designers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and creative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thinkers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care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as much about your success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as you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do. Our strategic marketing plans and creative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will help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you reach your best audience with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memorable messaging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and turn them into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rPr>
              <a:t>customers.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  <a:latin typeface="Century" panose="020406040505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900" y="189119"/>
            <a:ext cx="38479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CREATIVE SOLUTIONS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Streamline your messaging with our in-house creative team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74320" y="5535973"/>
            <a:ext cx="7231380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74320" y="5625139"/>
            <a:ext cx="7231380" cy="28787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23810" y="6057194"/>
            <a:ext cx="6538002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400" dirty="0" smtClean="0"/>
              <a:t>Camera Ready (Static, HTML5, .jpg or .gif files only. Max file weight 30kb) – No Charge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400" dirty="0" smtClean="0"/>
              <a:t>Static Digital Ad Creation (1 Ad</a:t>
            </a:r>
            <a:r>
              <a:rPr lang="en-US" sz="1400" dirty="0"/>
              <a:t>) – </a:t>
            </a:r>
            <a:r>
              <a:rPr lang="en-US" sz="1400" dirty="0" smtClean="0"/>
              <a:t>$50/ad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400" dirty="0" smtClean="0"/>
              <a:t>Animated Digital Ad Creation (1 Ad) </a:t>
            </a:r>
            <a:r>
              <a:rPr lang="en-US" sz="1400" dirty="0"/>
              <a:t>–</a:t>
            </a:r>
            <a:r>
              <a:rPr lang="en-US" sz="1400" dirty="0" smtClean="0"/>
              <a:t> $99/ad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400" dirty="0" smtClean="0"/>
              <a:t>Static Digital </a:t>
            </a:r>
            <a:r>
              <a:rPr lang="en-US" sz="1400" dirty="0"/>
              <a:t>Ad Bundle </a:t>
            </a:r>
            <a:r>
              <a:rPr lang="en-US" sz="1400" dirty="0" smtClean="0"/>
              <a:t>(4 Ads) – $150/ad set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400" dirty="0" smtClean="0"/>
              <a:t>Animated Digital </a:t>
            </a:r>
            <a:r>
              <a:rPr lang="en-US" sz="1400" dirty="0"/>
              <a:t>Ad Bundle (4 Ads) – </a:t>
            </a:r>
            <a:r>
              <a:rPr lang="en-US" sz="1400" dirty="0" smtClean="0"/>
              <a:t>$250/ad </a:t>
            </a:r>
            <a:r>
              <a:rPr lang="en-US" sz="1400" dirty="0"/>
              <a:t>set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400" dirty="0" smtClean="0"/>
              <a:t>Facebook Ad Creation (2 Ads</a:t>
            </a:r>
            <a:r>
              <a:rPr lang="en-US" sz="1400" dirty="0"/>
              <a:t>) </a:t>
            </a:r>
            <a:r>
              <a:rPr lang="en-US" sz="1400" dirty="0" smtClean="0"/>
              <a:t>– $50/ad set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400" dirty="0"/>
              <a:t>Email Creation (Responsive) – $</a:t>
            </a:r>
            <a:r>
              <a:rPr lang="en-US" sz="1400" dirty="0" smtClean="0"/>
              <a:t>150/email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400" dirty="0" smtClean="0"/>
              <a:t>Additional Ad Changes (Beyond 2)</a:t>
            </a:r>
            <a:r>
              <a:rPr lang="en-US" sz="1400" dirty="0"/>
              <a:t> – $</a:t>
            </a:r>
            <a:r>
              <a:rPr lang="en-US" sz="1400" dirty="0" smtClean="0"/>
              <a:t>150/hour</a:t>
            </a:r>
          </a:p>
          <a:p>
            <a:pPr marL="182880" indent="-18288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Custom Video Slideshow (:15-:30 second) </a:t>
            </a:r>
            <a:r>
              <a:rPr lang="en-US" sz="1400" dirty="0"/>
              <a:t>–</a:t>
            </a:r>
            <a:r>
              <a:rPr lang="en-US" sz="1400" dirty="0" smtClean="0"/>
              <a:t> $150/</a:t>
            </a:r>
            <a:r>
              <a:rPr lang="en-US" sz="1400" dirty="0" err="1" smtClean="0"/>
              <a:t>ea</a:t>
            </a:r>
            <a:r>
              <a:rPr lang="en-US" sz="1400" dirty="0" smtClean="0"/>
              <a:t> </a:t>
            </a:r>
          </a:p>
          <a:p>
            <a:r>
              <a:rPr lang="en-US" sz="1000" i="1" dirty="0" smtClean="0"/>
              <a:t>*</a:t>
            </a:r>
            <a:r>
              <a:rPr lang="en-US" sz="1000" i="1" dirty="0"/>
              <a:t>minimum 3 ad units needed to run display campaign. (Typically </a:t>
            </a:r>
            <a:r>
              <a:rPr lang="en-US" sz="1000" i="1" dirty="0" smtClean="0"/>
              <a:t>320x50</a:t>
            </a:r>
            <a:r>
              <a:rPr lang="en-US" sz="1000" i="1" dirty="0"/>
              <a:t>, </a:t>
            </a:r>
            <a:r>
              <a:rPr lang="en-US" sz="1000" i="1" dirty="0" smtClean="0"/>
              <a:t>300x250 </a:t>
            </a:r>
            <a:r>
              <a:rPr lang="en-US" sz="1000" i="1" dirty="0"/>
              <a:t>&amp; </a:t>
            </a:r>
            <a:r>
              <a:rPr lang="en-US" sz="1000" i="1" dirty="0" smtClean="0"/>
              <a:t>728x90 </a:t>
            </a:r>
            <a:r>
              <a:rPr lang="en-US" sz="1000" i="1" dirty="0"/>
              <a:t>or </a:t>
            </a:r>
            <a:r>
              <a:rPr lang="en-US" sz="1000" i="1" dirty="0" smtClean="0"/>
              <a:t>300x600)</a:t>
            </a:r>
          </a:p>
          <a:p>
            <a:r>
              <a:rPr lang="en-US" sz="1000" i="1" dirty="0" smtClean="0"/>
              <a:t>**flash files, including .</a:t>
            </a:r>
            <a:r>
              <a:rPr lang="en-US" sz="1000" i="1" dirty="0" err="1" smtClean="0"/>
              <a:t>fla</a:t>
            </a:r>
            <a:r>
              <a:rPr lang="en-US" sz="1000" i="1" dirty="0" smtClean="0"/>
              <a:t> and .</a:t>
            </a:r>
            <a:r>
              <a:rPr lang="en-US" sz="1000" i="1" dirty="0" err="1" smtClean="0"/>
              <a:t>swf</a:t>
            </a:r>
            <a:r>
              <a:rPr lang="en-US" sz="1000" i="1" dirty="0" smtClean="0"/>
              <a:t> are not acceptable and are no longer used in the digital ad space.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1609" y="5713965"/>
            <a:ext cx="4340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CREATIVE SERVICES </a:t>
            </a:r>
            <a:endParaRPr lang="en-US" b="1" dirty="0"/>
          </a:p>
        </p:txBody>
      </p:sp>
      <p:pic>
        <p:nvPicPr>
          <p:cNvPr id="2050" name="Picture 2" descr="C:\Users\stlmcgia\Google Drive\AMPLIFIED\Corporate Training\The Amplified Brand\Icons\1-Color\Creative-Fulfillment\Creative-Fulfillm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922" y="260552"/>
            <a:ext cx="1551983" cy="433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tlmcgia\Google Drive\AMPLIFIED\Corporate Training\The Amplified Brand\Photos\Strateg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867" y="2564781"/>
            <a:ext cx="3583517" cy="239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stlmcgia\Google Drive\AMPLIFIED\Corporate Training\The Amplified Brand\Icons\1-Color\Creative-Fulfillment\Logo-Design2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487" y="3978031"/>
            <a:ext cx="881350" cy="8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stlmcgia\Google Drive\AMPLIFIED\Corporate Training\The Amplified Brand\Icons\1-Color\Creative-Fulfillment\Visual-Branding2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763" y="2947048"/>
            <a:ext cx="969114" cy="81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605530" y="2729429"/>
            <a:ext cx="1248602" cy="1248602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160861" y="3794405"/>
            <a:ext cx="1248602" cy="1248602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39888" y="5155895"/>
            <a:ext cx="13548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entury" panose="02040604050505020304" pitchFamily="18" charset="0"/>
              </a:rPr>
              <a:t>Logo Creation</a:t>
            </a:r>
            <a:endParaRPr lang="en-US" sz="1400" dirty="0">
              <a:latin typeface="Century" panose="020406040505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0034" y="4095734"/>
            <a:ext cx="13195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Century" panose="02040604050505020304" pitchFamily="18" charset="0"/>
              </a:rPr>
              <a:t>Ad Campaign</a:t>
            </a:r>
            <a:br>
              <a:rPr lang="en-US" sz="1400" dirty="0" smtClean="0">
                <a:latin typeface="Century" panose="02040604050505020304" pitchFamily="18" charset="0"/>
              </a:rPr>
            </a:br>
            <a:r>
              <a:rPr lang="en-US" sz="1400" dirty="0" smtClean="0">
                <a:latin typeface="Century" panose="02040604050505020304" pitchFamily="18" charset="0"/>
              </a:rPr>
              <a:t>Artwork</a:t>
            </a:r>
            <a:endParaRPr lang="en-US" sz="1400" dirty="0">
              <a:latin typeface="Century" panose="02040604050505020304" pitchFamily="18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37" y="8541953"/>
            <a:ext cx="851189" cy="31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914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mplified Digital">
      <a:dk1>
        <a:sysClr val="windowText" lastClr="000000"/>
      </a:dk1>
      <a:lt1>
        <a:sysClr val="window" lastClr="FFFFFF"/>
      </a:lt1>
      <a:dk2>
        <a:srgbClr val="555658"/>
      </a:dk2>
      <a:lt2>
        <a:srgbClr val="EEEAEB"/>
      </a:lt2>
      <a:accent1>
        <a:srgbClr val="8DC63F"/>
      </a:accent1>
      <a:accent2>
        <a:srgbClr val="CA1D60"/>
      </a:accent2>
      <a:accent3>
        <a:srgbClr val="26AEBF"/>
      </a:accent3>
      <a:accent4>
        <a:srgbClr val="042C47"/>
      </a:accent4>
      <a:accent5>
        <a:srgbClr val="8DC63F"/>
      </a:accent5>
      <a:accent6>
        <a:srgbClr val="CA1D60"/>
      </a:accent6>
      <a:hlink>
        <a:srgbClr val="26AEBF"/>
      </a:hlink>
      <a:folHlink>
        <a:srgbClr val="042C47"/>
      </a:folHlink>
    </a:clrScheme>
    <a:fontScheme name="AD">
      <a:majorFont>
        <a:latin typeface="Century Gothic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255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Century</vt:lpstr>
      <vt:lpstr>Century Gothic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McGinnis</dc:creator>
  <cp:lastModifiedBy>Amanda McGinnis</cp:lastModifiedBy>
  <cp:revision>76</cp:revision>
  <dcterms:created xsi:type="dcterms:W3CDTF">2015-11-03T21:07:43Z</dcterms:created>
  <dcterms:modified xsi:type="dcterms:W3CDTF">2016-10-31T20:38:26Z</dcterms:modified>
</cp:coreProperties>
</file>